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1" r:id="rId2"/>
  </p:sldMasterIdLst>
  <p:notesMasterIdLst>
    <p:notesMasterId r:id="rId168"/>
  </p:notesMasterIdLst>
  <p:handoutMasterIdLst>
    <p:handoutMasterId r:id="rId169"/>
  </p:handoutMasterIdLst>
  <p:sldIdLst>
    <p:sldId id="681" r:id="rId3"/>
    <p:sldId id="907" r:id="rId4"/>
    <p:sldId id="897" r:id="rId5"/>
    <p:sldId id="849" r:id="rId6"/>
    <p:sldId id="899" r:id="rId7"/>
    <p:sldId id="940" r:id="rId8"/>
    <p:sldId id="860" r:id="rId9"/>
    <p:sldId id="850" r:id="rId10"/>
    <p:sldId id="941" r:id="rId11"/>
    <p:sldId id="852" r:id="rId12"/>
    <p:sldId id="942" r:id="rId13"/>
    <p:sldId id="853" r:id="rId14"/>
    <p:sldId id="943" r:id="rId15"/>
    <p:sldId id="944" r:id="rId16"/>
    <p:sldId id="945" r:id="rId17"/>
    <p:sldId id="946" r:id="rId18"/>
    <p:sldId id="947" r:id="rId19"/>
    <p:sldId id="851" r:id="rId20"/>
    <p:sldId id="854" r:id="rId21"/>
    <p:sldId id="948" r:id="rId22"/>
    <p:sldId id="867" r:id="rId23"/>
    <p:sldId id="949" r:id="rId24"/>
    <p:sldId id="868" r:id="rId25"/>
    <p:sldId id="950" r:id="rId26"/>
    <p:sldId id="951" r:id="rId27"/>
    <p:sldId id="952" r:id="rId28"/>
    <p:sldId id="953" r:id="rId29"/>
    <p:sldId id="954" r:id="rId30"/>
    <p:sldId id="955" r:id="rId31"/>
    <p:sldId id="956" r:id="rId32"/>
    <p:sldId id="957" r:id="rId33"/>
    <p:sldId id="958" r:id="rId34"/>
    <p:sldId id="959" r:id="rId35"/>
    <p:sldId id="960" r:id="rId36"/>
    <p:sldId id="961" r:id="rId37"/>
    <p:sldId id="810" r:id="rId38"/>
    <p:sldId id="882" r:id="rId39"/>
    <p:sldId id="900" r:id="rId40"/>
    <p:sldId id="962" r:id="rId41"/>
    <p:sldId id="904" r:id="rId42"/>
    <p:sldId id="903" r:id="rId43"/>
    <p:sldId id="963" r:id="rId44"/>
    <p:sldId id="964" r:id="rId45"/>
    <p:sldId id="905" r:id="rId46"/>
    <p:sldId id="965" r:id="rId47"/>
    <p:sldId id="966" r:id="rId48"/>
    <p:sldId id="968" r:id="rId49"/>
    <p:sldId id="969" r:id="rId50"/>
    <p:sldId id="970" r:id="rId51"/>
    <p:sldId id="971" r:id="rId52"/>
    <p:sldId id="883" r:id="rId53"/>
    <p:sldId id="906" r:id="rId54"/>
    <p:sldId id="811" r:id="rId55"/>
    <p:sldId id="813" r:id="rId56"/>
    <p:sldId id="991" r:id="rId57"/>
    <p:sldId id="908" r:id="rId58"/>
    <p:sldId id="818" r:id="rId59"/>
    <p:sldId id="819" r:id="rId60"/>
    <p:sldId id="820" r:id="rId61"/>
    <p:sldId id="967" r:id="rId62"/>
    <p:sldId id="812" r:id="rId63"/>
    <p:sldId id="814" r:id="rId64"/>
    <p:sldId id="909" r:id="rId65"/>
    <p:sldId id="910" r:id="rId66"/>
    <p:sldId id="911" r:id="rId67"/>
    <p:sldId id="912" r:id="rId68"/>
    <p:sldId id="855" r:id="rId69"/>
    <p:sldId id="856" r:id="rId70"/>
    <p:sldId id="857" r:id="rId71"/>
    <p:sldId id="858" r:id="rId72"/>
    <p:sldId id="859" r:id="rId73"/>
    <p:sldId id="862" r:id="rId74"/>
    <p:sldId id="913" r:id="rId75"/>
    <p:sldId id="861" r:id="rId76"/>
    <p:sldId id="863" r:id="rId77"/>
    <p:sldId id="864" r:id="rId78"/>
    <p:sldId id="865" r:id="rId79"/>
    <p:sldId id="866" r:id="rId80"/>
    <p:sldId id="823" r:id="rId81"/>
    <p:sldId id="824" r:id="rId82"/>
    <p:sldId id="825" r:id="rId83"/>
    <p:sldId id="826" r:id="rId84"/>
    <p:sldId id="827" r:id="rId85"/>
    <p:sldId id="828" r:id="rId86"/>
    <p:sldId id="829" r:id="rId87"/>
    <p:sldId id="830" r:id="rId88"/>
    <p:sldId id="831" r:id="rId89"/>
    <p:sldId id="832" r:id="rId90"/>
    <p:sldId id="833" r:id="rId91"/>
    <p:sldId id="834" r:id="rId92"/>
    <p:sldId id="835" r:id="rId93"/>
    <p:sldId id="869" r:id="rId94"/>
    <p:sldId id="870" r:id="rId95"/>
    <p:sldId id="871" r:id="rId96"/>
    <p:sldId id="873" r:id="rId97"/>
    <p:sldId id="874" r:id="rId98"/>
    <p:sldId id="875" r:id="rId99"/>
    <p:sldId id="876" r:id="rId100"/>
    <p:sldId id="938" r:id="rId101"/>
    <p:sldId id="872" r:id="rId102"/>
    <p:sldId id="877" r:id="rId103"/>
    <p:sldId id="937" r:id="rId104"/>
    <p:sldId id="936" r:id="rId105"/>
    <p:sldId id="930" r:id="rId106"/>
    <p:sldId id="880" r:id="rId107"/>
    <p:sldId id="881" r:id="rId108"/>
    <p:sldId id="304" r:id="rId109"/>
    <p:sldId id="305" r:id="rId110"/>
    <p:sldId id="311" r:id="rId111"/>
    <p:sldId id="990" r:id="rId112"/>
    <p:sldId id="312" r:id="rId113"/>
    <p:sldId id="939" r:id="rId114"/>
    <p:sldId id="987" r:id="rId115"/>
    <p:sldId id="988" r:id="rId116"/>
    <p:sldId id="989" r:id="rId117"/>
    <p:sldId id="972" r:id="rId118"/>
    <p:sldId id="973" r:id="rId119"/>
    <p:sldId id="979" r:id="rId120"/>
    <p:sldId id="978" r:id="rId121"/>
    <p:sldId id="977" r:id="rId122"/>
    <p:sldId id="980" r:id="rId123"/>
    <p:sldId id="981" r:id="rId124"/>
    <p:sldId id="982" r:id="rId125"/>
    <p:sldId id="983" r:id="rId126"/>
    <p:sldId id="984" r:id="rId127"/>
    <p:sldId id="985" r:id="rId128"/>
    <p:sldId id="986" r:id="rId129"/>
    <p:sldId id="878" r:id="rId130"/>
    <p:sldId id="916" r:id="rId131"/>
    <p:sldId id="917" r:id="rId132"/>
    <p:sldId id="879" r:id="rId133"/>
    <p:sldId id="918" r:id="rId134"/>
    <p:sldId id="919" r:id="rId135"/>
    <p:sldId id="920" r:id="rId136"/>
    <p:sldId id="921" r:id="rId137"/>
    <p:sldId id="922" r:id="rId138"/>
    <p:sldId id="923" r:id="rId139"/>
    <p:sldId id="924" r:id="rId140"/>
    <p:sldId id="925" r:id="rId141"/>
    <p:sldId id="926" r:id="rId142"/>
    <p:sldId id="927" r:id="rId143"/>
    <p:sldId id="928" r:id="rId144"/>
    <p:sldId id="929" r:id="rId145"/>
    <p:sldId id="931" r:id="rId146"/>
    <p:sldId id="932" r:id="rId147"/>
    <p:sldId id="933" r:id="rId148"/>
    <p:sldId id="935" r:id="rId149"/>
    <p:sldId id="263" r:id="rId150"/>
    <p:sldId id="264" r:id="rId151"/>
    <p:sldId id="265" r:id="rId152"/>
    <p:sldId id="266" r:id="rId153"/>
    <p:sldId id="267" r:id="rId154"/>
    <p:sldId id="268" r:id="rId155"/>
    <p:sldId id="269" r:id="rId156"/>
    <p:sldId id="270" r:id="rId157"/>
    <p:sldId id="271" r:id="rId158"/>
    <p:sldId id="272" r:id="rId159"/>
    <p:sldId id="273" r:id="rId160"/>
    <p:sldId id="992" r:id="rId161"/>
    <p:sldId id="994" r:id="rId162"/>
    <p:sldId id="995" r:id="rId163"/>
    <p:sldId id="993" r:id="rId164"/>
    <p:sldId id="656" r:id="rId165"/>
    <p:sldId id="655" r:id="rId166"/>
    <p:sldId id="934" r:id="rId16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66FF33"/>
    <a:srgbClr val="CC00FF"/>
    <a:srgbClr val="C3BE05"/>
    <a:srgbClr val="008000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112" d="100"/>
          <a:sy n="112" d="100"/>
        </p:scale>
        <p:origin x="77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9:31:12.7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3031 24575,'1'4'0,"0"-1"0,0 1 0,0 0 0,0-1 0,0 1 0,1-1 0,0 0 0,0 1 0,0-1 0,0 0 0,0 0 0,0 0 0,1 0 0,3 3 0,0 0 0,26 29 0,3-2 0,38 29 0,87 58 0,-154-116 0,196 132-611,5-10 0,6-8 0,333 132 1,-135-99-1004,443 102 0,-419-149 1465,4-18-1,753 49 1,-537-125-177,2-64-393,-509 30 480,-2-8-1,195-67 1,-235 59 157,-2-4 1,-2-5-1,174-111 0,-189 97 213,-2-4 0,-3-3 0,-3-4 0,-4-4 0,72-94 0,2-30-52,151-273 1,81-240-48,-169 306 330,128-266 6211,-329 653-6504,85-199 174,-77 170-248,-3 0 0,15-80 0,-1-153 5,-4 27 0,-24 246 0,3-21 0,-1 1 0,0-60 0,-4 90 0,0 0 0,0-1 0,0 1 0,0 0 0,0 0 0,-1 0 0,1 0 0,0 0 0,-1 0 0,1-1 0,-1 1 0,1 0 0,-1 0 0,1 0 0,-1 1 0,0-1 0,1 0 0,-1 0 0,0 0 0,0 0 0,0 1 0,0-1 0,0 0 0,0 1 0,0-1 0,0 0 0,0 1 0,0 0 0,0-1 0,0 1 0,0 0 0,0-1 0,0 1 0,0 0 0,-1 0 0,1 0 0,0 0 0,0 0 0,0 0 0,0 0 0,-1 0 0,1 1 0,0-1 0,0 0 0,0 1 0,0-1 0,-1 1 0,-9 3 0,1 0 0,-1 1 0,-17 11 0,19-11 0,-158 100 0,138-85 0,2 2 0,0 1 0,-39 43 0,30-15-1365,23-31-5461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9:31:13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24575,'8'0'0,"3"4"0,3 6 0,8 1 0,5 6 0,-4 6 0,0-3 0,0-3 0,-5-2 0,-1 2 0,1 2 0,2-3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2:35:46.7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1616 24575,'41'-74'0,"2"2"0,94-119 0,130-115 0,-113 135 0,99-97 0,-58 66 0,-78 80 0,-84 92 0,-21 19 0,0 0 0,0-1 0,-1 0 0,-1 0 0,14-23 0,-17 24-195,1 0 0,-1 1 0,2 0 0,-1 0 0,2 0 0,18-14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2:35:47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 24575,'127'-10'0,"-89"5"0,72 1 0,-107 3 0,0 1 0,-1 0 0,1 1 0,-1-1 0,1 0 0,0 1 0,-1-1 0,1 1 0,-1 0 0,1 0 0,-1 0 0,0 0 0,1 1 0,-1-1 0,0 0 0,0 1 0,0 0 0,0-1 0,0 1 0,0 0 0,0 0 0,-1 0 0,1 0 0,1 4 0,-1 0 0,0 0 0,0 0 0,-1 0 0,0 1 0,-1-1 0,1 0 0,-1 1 0,-1 12 0,-1 6 0,-1 47 0,-3 0 0,-25 118 0,26-175-1365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640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be483e3f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7be483e3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483e3f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7be483e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e483e3f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7be483e3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be483e3f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7be483e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e483e3f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be483e3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be483e3f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be483e3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be483e3f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7be483e3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13e29b7e_2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813e29b7e_2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be397cce_3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7be397cc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e397cce_3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7be397cce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76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994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362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60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195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802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23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2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59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9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12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228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29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42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34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69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507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9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22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0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25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8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33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13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8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4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22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6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91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77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65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0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1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00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9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97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89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77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75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52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903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25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75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65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95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567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95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981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09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4507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746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be483e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7be483e1c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loss = (\hat{y}-y)^2 = (x*w-y)^2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\frac{\partial{loss}}{\partial{w}}=?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be483e1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27be483e1c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loss = (\hat{y}-y)^2 = (x*w-y)^2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988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96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64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21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528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115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4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3940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587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308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679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439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658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459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034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35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354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8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1378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94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5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179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38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691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11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77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552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880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54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6696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707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898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180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932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207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796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9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971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424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be483e3f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7be483e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7/5/2023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 &amp; Bullets cop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8521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 &amp; Sub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1151929"/>
            <a:ext cx="5518500" cy="2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3545085"/>
            <a:ext cx="5518500" cy="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6536531"/>
            <a:ext cx="1749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2891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 &amp; Bullets cop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617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78593"/>
            <a:ext cx="91605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946672"/>
            <a:ext cx="8783400" cy="4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6509743"/>
            <a:ext cx="172500" cy="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800"/>
          </a:p>
        </p:txBody>
      </p:sp>
    </p:spTree>
    <p:extLst>
      <p:ext uri="{BB962C8B-B14F-4D97-AF65-F5344CB8AC3E}">
        <p14:creationId xmlns:p14="http://schemas.microsoft.com/office/powerpoint/2010/main" val="1255388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1_Title &amp; Bulle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78593"/>
            <a:ext cx="55185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946672"/>
            <a:ext cx="5518500" cy="4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6509743"/>
            <a:ext cx="172500" cy="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800"/>
          </a:p>
        </p:txBody>
      </p:sp>
    </p:spTree>
    <p:extLst>
      <p:ext uri="{BB962C8B-B14F-4D97-AF65-F5344CB8AC3E}">
        <p14:creationId xmlns:p14="http://schemas.microsoft.com/office/powerpoint/2010/main" val="2456818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6536531"/>
            <a:ext cx="1749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193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7/5/2023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7" r:id="rId23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5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462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hyperlink" Target="https://en.wikipedia.org/wiki/Derivative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%E6%89%8B%E5%AF%AB%E7%AD%86%E8%A8%98/%E4%BD%BF%E7%94%A8-tensorflow-%E5%AD%B8%E7%BF%92-softmax-%E5%9B%9E%E6%AD%B8-softmax-regression-41a12b619f04" TargetMode="External"/><Relationship Id="rId3" Type="http://schemas.openxmlformats.org/officeDocument/2006/relationships/hyperlink" Target="https://towardsdatascience.com/understanding-backpropagation-algorithm-7bb3aa2f95fd" TargetMode="External"/><Relationship Id="rId7" Type="http://schemas.openxmlformats.org/officeDocument/2006/relationships/hyperlink" Target="https://blog.csdn.net/danieljianfeng/article/details/41901063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thelp.ithome.com.tw/articles/10269006" TargetMode="External"/><Relationship Id="rId5" Type="http://schemas.openxmlformats.org/officeDocument/2006/relationships/hyperlink" Target="https://www.geogebra.org/3d" TargetMode="External"/><Relationship Id="rId10" Type="http://schemas.openxmlformats.org/officeDocument/2006/relationships/hyperlink" Target="https://r23456999.medium.com/%E4%BD%95%E8%AC%82-cross-entropy-%E4%BA%A4%E5%8F%89%E7%86%B5-b6d4cef9189d" TargetMode="External"/><Relationship Id="rId4" Type="http://schemas.openxmlformats.org/officeDocument/2006/relationships/hyperlink" Target="https://www.youtube.com/watch?v=isPiE-DBagM&amp;list=PL3FW7Lu3i5Jsnh1rnUwq_TcylNr7EkRe6" TargetMode="External"/><Relationship Id="rId9" Type="http://schemas.openxmlformats.org/officeDocument/2006/relationships/hyperlink" Target="https://zh.wikipedia.org/zh-tw/%E7%86%B5_(%E4%BF%A1%E6%81%AF%E8%AE%BA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2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350.png"/><Relationship Id="rId4" Type="http://schemas.openxmlformats.org/officeDocument/2006/relationships/customXml" Target="../ink/ink22.xml"/><Relationship Id="rId9" Type="http://schemas.openxmlformats.org/officeDocument/2006/relationships/image" Target="../media/image3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70.png"/><Relationship Id="rId4" Type="http://schemas.openxmlformats.org/officeDocument/2006/relationships/customXml" Target="../ink/ink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神經網路原理詳解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7659147-0EDB-8038-8FB4-84DE54561C15}"/>
              </a:ext>
            </a:extLst>
          </p:cNvPr>
          <p:cNvSpPr txBox="1"/>
          <p:nvPr/>
        </p:nvSpPr>
        <p:spPr>
          <a:xfrm>
            <a:off x="5715000" y="51816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地點：中華電信研究所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1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有截矩情況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CA49FA-81D7-56A4-4782-140369BB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116528"/>
            <a:ext cx="3248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88514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E0B9816-0742-C18B-FD10-560590FE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667000"/>
            <a:ext cx="4320480" cy="391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371595F-F663-A390-928F-05FC63A1DAE9}"/>
              </a:ext>
            </a:extLst>
          </p:cNvPr>
          <p:cNvSpPr txBox="1">
            <a:spLocks/>
          </p:cNvSpPr>
          <p:nvPr/>
        </p:nvSpPr>
        <p:spPr>
          <a:xfrm>
            <a:off x="2133600" y="273906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將損失函式最小化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EEB60A-B5BF-8F28-515C-1838699521AC}"/>
              </a:ext>
            </a:extLst>
          </p:cNvPr>
          <p:cNvSpPr txBox="1"/>
          <p:nvPr/>
        </p:nvSpPr>
        <p:spPr>
          <a:xfrm>
            <a:off x="5334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多個參數就對應到更高維的向量空間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個參數，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維空間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40884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C7457ED-75A4-7B64-BB49-7FB54903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743200"/>
            <a:ext cx="698751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A474005-4221-68B3-1C7B-5C5EF6FF076E}"/>
              </a:ext>
            </a:extLst>
          </p:cNvPr>
          <p:cNvSpPr txBox="1">
            <a:spLocks/>
          </p:cNvSpPr>
          <p:nvPr/>
        </p:nvSpPr>
        <p:spPr>
          <a:xfrm>
            <a:off x="2133600" y="273906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將損失函式最小化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7A99D3-9159-6805-CCE7-6D80059764C0}"/>
              </a:ext>
            </a:extLst>
          </p:cNvPr>
          <p:cNvSpPr txBox="1"/>
          <p:nvPr/>
        </p:nvSpPr>
        <p:spPr>
          <a:xfrm>
            <a:off x="533400" y="14478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更多參數就對應到更高維空間，畫不出來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299570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64417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617850723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542767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目的是要「最快」走到「谷底」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在任何一點上，你有幾種走法？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你有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360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度種走法，找出最斜的走法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走到下一點。再找出最斜的走法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下一點的距離多遠？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然後重複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，就到谷底了。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試想你在一個山坡上</a:t>
            </a:r>
          </a:p>
        </p:txBody>
      </p:sp>
      <p:pic>
        <p:nvPicPr>
          <p:cNvPr id="1026" name="Picture 2" descr="An Intuitive Explanation of Gradient Descent | by Terence Shin | Towards  Data Science">
            <a:extLst>
              <a:ext uri="{FF2B5EF4-FFF2-40B4-BE49-F238E27FC236}">
                <a16:creationId xmlns:a16="http://schemas.microsoft.com/office/drawing/2014/main" id="{6B8066BA-BA98-224E-F0EE-7C58F4CA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1682"/>
            <a:ext cx="4343400" cy="22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9919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多維空間在任何點上都有一個導數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導數表現的就是一個切平面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方向導數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就是針對某個座標的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「變化率」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每個方向最大偏導數的向量和，就是梯度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梯度就是「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變化率最大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」的那條切線，也就是「最徒」的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梯度就是「最徒」的切線</a:t>
            </a:r>
          </a:p>
        </p:txBody>
      </p:sp>
      <p:pic>
        <p:nvPicPr>
          <p:cNvPr id="4098" name="Picture 2" descr="如何用matlab计算场论中的梯度_搜狗指南">
            <a:extLst>
              <a:ext uri="{FF2B5EF4-FFF2-40B4-BE49-F238E27FC236}">
                <a16:creationId xmlns:a16="http://schemas.microsoft.com/office/drawing/2014/main" id="{F1859021-C4B1-AE37-952A-9437EA9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81600"/>
            <a:ext cx="5600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17730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52425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切平面上有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360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度切線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2339C6-3EEE-8AD4-89B3-D01907E4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42828"/>
            <a:ext cx="8115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12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52425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梯度下降走到谷底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F97880-9202-F943-0906-18F0CA5E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52600"/>
            <a:ext cx="5867400" cy="4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4909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>
            <a:spLocks noGrp="1"/>
          </p:cNvSpPr>
          <p:nvPr>
            <p:ph type="title"/>
          </p:nvPr>
        </p:nvSpPr>
        <p:spPr>
          <a:xfrm>
            <a:off x="431625" y="927497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 dirty="0"/>
              <a:t>Move down a little step by step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147193"/>
            <a:ext cx="5472608" cy="29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1475656" y="4941168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two dimension space, there is </a:t>
            </a:r>
            <a:r>
              <a:rPr lang="en-US" altLang="zh-TW" b="1" dirty="0">
                <a:solidFill>
                  <a:srgbClr val="FF0000"/>
                </a:solidFill>
              </a:rPr>
              <a:t>only ONE </a:t>
            </a:r>
            <a:r>
              <a:rPr lang="en-US" altLang="zh-TW" dirty="0"/>
              <a:t>direction toward the bottom of global minimum, it is the tangent line direction.</a:t>
            </a:r>
            <a:endParaRPr lang="zh-TW" altLang="en-US" dirty="0"/>
          </a:p>
        </p:txBody>
      </p:sp>
      <p:pic>
        <p:nvPicPr>
          <p:cNvPr id="5" name="Google Shape;175;p4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2120" y="4221088"/>
            <a:ext cx="3024336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>
            <a:spLocks noGrp="1"/>
          </p:cNvSpPr>
          <p:nvPr>
            <p:ph type="title"/>
          </p:nvPr>
        </p:nvSpPr>
        <p:spPr>
          <a:xfrm>
            <a:off x="2166394" y="927497"/>
            <a:ext cx="46968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 dirty="0"/>
              <a:t>Find a point first </a:t>
            </a:r>
            <a:br>
              <a:rPr lang="en" dirty="0"/>
            </a:br>
            <a:r>
              <a:rPr lang="en" dirty="0"/>
              <a:t>Then find next point</a:t>
            </a:r>
            <a:endParaRPr dirty="0"/>
          </a:p>
        </p:txBody>
      </p:sp>
      <p:pic>
        <p:nvPicPr>
          <p:cNvPr id="7" name="Google Shape;175;p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3200400"/>
            <a:ext cx="3024336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2083657"/>
            <a:ext cx="3096344" cy="280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123728" y="501317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Find a random point first, and try to find the next point that goes down the fastest. Repeat this procedure until we reach the global minimum.</a:t>
            </a:r>
            <a:endParaRPr lang="zh-TW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80900" cy="964500"/>
          </a:xfrm>
        </p:spPr>
        <p:txBody>
          <a:bodyPr/>
          <a:lstStyle/>
          <a:p>
            <a:r>
              <a:rPr lang="en-US" altLang="zh-TW" dirty="0"/>
              <a:t>The Gradient Descent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7" y="1700808"/>
            <a:ext cx="347030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7" y="2708920"/>
            <a:ext cx="314969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5617" y="3900399"/>
            <a:ext cx="242312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5617" y="4761148"/>
            <a:ext cx="202595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65310" y="2780928"/>
            <a:ext cx="474316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E6F6A6-867B-1B86-B5BD-52DE4D3B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711293"/>
            <a:ext cx="8220635" cy="37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260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梯度下降時，一次「跨度」有多大要設定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跨度太小，都到不了最低點，花時間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跨度太大，會常常跳過了最低點，找不到最小值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這個「跨度」就稱為「學習率」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是訓練時要設定的超參數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6096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(learning rate)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779665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Carefully choosing 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52600"/>
            <a:ext cx="6990548" cy="456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0A8EF7-65A2-1B9C-D464-9ACD5B93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680591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5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64417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隨機梯度下降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254503182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單一資料：每次使用一筆資料計算梯度，更新參數後，再放入下一筆資料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資料量十分巨大，跑完所有訓練集太花時間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全部資料：將所有資料一次丟入，計算所有資料的梯度平均值，更新參數後，再丟一次資料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耗費記憶體，並且更新幅度不顯著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單一梯度下降</a:t>
            </a:r>
          </a:p>
        </p:txBody>
      </p:sp>
    </p:spTree>
    <p:extLst>
      <p:ext uri="{BB962C8B-B14F-4D97-AF65-F5344CB8AC3E}">
        <p14:creationId xmlns:p14="http://schemas.microsoft.com/office/powerpoint/2010/main" val="1698932893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一次從訓練集中選擇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筆資料，然後計算梯度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平均值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，更新參數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再從訓練集中再選擇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筆不重複資料，繼續更新參數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將所有資料看完一次，稱為一輪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epoch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每次選擇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筆資料，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稱為一批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batch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epoch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batch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都是可調整的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超參數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通常稱為小批量隨機梯度下降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670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隨機梯度下降</a:t>
            </a:r>
          </a:p>
        </p:txBody>
      </p:sp>
    </p:spTree>
    <p:extLst>
      <p:ext uri="{BB962C8B-B14F-4D97-AF65-F5344CB8AC3E}">
        <p14:creationId xmlns:p14="http://schemas.microsoft.com/office/powerpoint/2010/main" val="1446287507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7432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針對機率的損失函式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2464730444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熱力學名詞，用來表達系統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混亂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如果原子分佈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越混亂，熵就越高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資訊量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就越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，越多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不確定性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由香農引入資訊科學，表達資訊量的多寡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這個世界是由熵低向熵高演化的，稱之為熵增定律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69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Entropy(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619510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地的天氣是：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的晴天，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的雨天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地的天氣是：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的晴天，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的雨天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地哪一個地方的氣候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比較好預測？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地哪一個地方的氣候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比較穩定？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地哪一個地方的氣候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資訊量比較多？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地哪一個地方的氣候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的熵比較多？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69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Entropy(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955038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30480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地的熵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-log</a:t>
            </a:r>
            <a:r>
              <a:rPr kumimoji="1" lang="en-US" altLang="zh-TW" sz="3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(0.5)*0.5 + -log</a:t>
            </a:r>
            <a:r>
              <a:rPr kumimoji="1" lang="en-US" altLang="zh-TW" sz="3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(0.5)*0.5 = 1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地的熵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-log</a:t>
            </a:r>
            <a:r>
              <a:rPr kumimoji="1" lang="en-US" altLang="zh-TW" sz="3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(0.99)*0.99 + -log</a:t>
            </a:r>
            <a:r>
              <a:rPr kumimoji="1" lang="en-US" altLang="zh-TW" sz="3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(0.01)*0.01=0.008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69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Entropy(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A0063E-A6B7-E0EF-0251-2532B5D7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52600"/>
            <a:ext cx="583809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21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小時，玩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小時，玩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6.9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3.2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小時，玩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小時，玩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5.3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小時，玩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多變數情況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1495613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當天氣的情況變複雜時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如有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種情況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，資訊量從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1bit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增長到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3bits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，表示這個系統中的熵增加了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充滿越多不確定性的事件，也就是越多資訊量的事件，會擁有越高的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，這樣就是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在資訊科技當中的精神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6900" y="3810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Entropy(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熵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323156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觀測預測的機率分佈與實際機率分布的誤差範圍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預測值與實際值差越多，表示內涵的資訊量愈大，不確定性越多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Cross-entropy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會越高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F8D134-EFCE-F290-56EB-BC6AADED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38625"/>
            <a:ext cx="6214969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6130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4478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橘色為實際機率分佈，紅色為預測機率分佈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藍色為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分佈，紫色為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實際和預測差距太大，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682DEB4-8F7C-FCE1-8FAE-4779538E5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91941"/>
            <a:ext cx="4762500" cy="34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6108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4478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橘色為實際機率分佈，紅色為預測機率分佈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藍色為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分佈，紫色為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實際和預測差距較小，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值低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4A92194-8EF6-08A2-C41F-9BF6006D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83591"/>
            <a:ext cx="4191000" cy="35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514743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4478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識別動物模型中，共有貓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狐狸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紅熊貓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牛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海豚幾種，拿了真正的紅熊貓的圖，預測時紅熊貓的機率應該最高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47800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多分類問題使用交叉熵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FC99E23-C8F6-DF8C-FEFC-F043CC26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96471"/>
            <a:ext cx="6572250" cy="376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28794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這次預測的機率分佈錯誤較多，因此交叉熵較大，表示資訊量太多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47800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多分類問題使用交叉熵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1A6F3B9-6D7C-0A42-4487-465558A51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9" y="2819400"/>
            <a:ext cx="8635400" cy="33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817B6C2C-A048-1934-22A0-3BAD28B88242}"/>
              </a:ext>
            </a:extLst>
          </p:cNvPr>
          <p:cNvSpPr/>
          <p:nvPr/>
        </p:nvSpPr>
        <p:spPr>
          <a:xfrm>
            <a:off x="228600" y="5405846"/>
            <a:ext cx="2057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878710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564A87C7-A5B1-112B-42FB-D3B9127A0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579171" cy="32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572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這次預測的機率分佈較為正確，因此交叉熵變小，表示資訊量變小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47800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多分類問題使用交叉熵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817B6C2C-A048-1934-22A0-3BAD28B88242}"/>
              </a:ext>
            </a:extLst>
          </p:cNvPr>
          <p:cNvSpPr/>
          <p:nvPr/>
        </p:nvSpPr>
        <p:spPr>
          <a:xfrm>
            <a:off x="419100" y="5257800"/>
            <a:ext cx="2057400" cy="91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79646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為了讓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學習更好的結果，不斷調教模型參數，得到新的一組預測結果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隨著輪數不斷進行，使用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cross entropy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作為損失函式，終將讓模型越來越好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Cross Entropy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420622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3124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反向傳播更新參數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495193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f(x)=ax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+bx+c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/dx = 2ax+b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斜率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/dx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變化時，對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影響的程度有多大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422969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微分導數的幾何意義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4EED67-1F51-4DD4-4ABC-F8640E84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3" y="1931040"/>
            <a:ext cx="4005550" cy="35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45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1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統計學上在找多個自變數和依變數之間的關係所建出來的模型。只有一個自變數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(x)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和一個依變數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(y)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的情形稱為簡單線性迴歸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6438AA-4009-2D72-6C70-907F83D4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4675231"/>
            <a:ext cx="33432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67632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74133" y="2397948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f(x)=ax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+by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+c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dx,df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dy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x, 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變化時，對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影響的程度有多大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422969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微分導數的幾何意義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8D244C-8D70-745F-0AEF-25938F94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62" y="2397948"/>
            <a:ext cx="4496071" cy="31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8576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一個神經網路可能數個到數百層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一層有非常多個神經元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每個神經網路可能有高達數百億個參數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每個參數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對整個損失函式有什麼「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貢獻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每一個參數對結果的影響</a:t>
            </a:r>
          </a:p>
        </p:txBody>
      </p:sp>
    </p:spTree>
    <p:extLst>
      <p:ext uri="{BB962C8B-B14F-4D97-AF65-F5344CB8AC3E}">
        <p14:creationId xmlns:p14="http://schemas.microsoft.com/office/powerpoint/2010/main" val="341859778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一個神經網路可能數個到數百層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四層神經網路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450617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42069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557840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631392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3727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631392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01F8C5-9AB4-3287-7D52-3EEE08F2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67" y="5631392"/>
            <a:ext cx="2743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49242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9" y="1447800"/>
            <a:ext cx="4312612" cy="19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1" y="3762375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43" y="3754967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01F8C5-9AB4-3287-7D52-3EEE08F2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10" y="3754967"/>
            <a:ext cx="2743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07183FE-C337-9466-A05B-5491DA18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1" y="5410200"/>
            <a:ext cx="44005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5ED9D6B-8C7C-F442-6344-04D8FB6B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972050"/>
            <a:ext cx="13716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758C2E-F0F8-8EE8-13EB-FD96FC7A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7" y="5638800"/>
            <a:ext cx="1790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5251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45F5C4-DACC-9607-9CB7-2527DE26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486400"/>
            <a:ext cx="6686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802681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45F5C4-DACC-9607-9CB7-2527DE26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486400"/>
            <a:ext cx="6686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843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B4C942-9F85-5163-E254-4C22E5C5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5057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599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8D8CC9-CDB0-F0E5-6AE7-43F3A936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245" y="1165585"/>
            <a:ext cx="8200239" cy="452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2725132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4A4D614-BD73-B7F0-973F-2D9929A9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867400"/>
            <a:ext cx="1619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812387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每一層資料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1100389-B43E-F24F-4BE1-9951A81E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19237"/>
            <a:ext cx="75057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7540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損失函式的梯度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63138E-B485-E7D7-A7B2-183D4045181A}"/>
              </a:ext>
            </a:extLst>
          </p:cNvPr>
          <p:cNvSpPr txBox="1"/>
          <p:nvPr/>
        </p:nvSpPr>
        <p:spPr>
          <a:xfrm>
            <a:off x="457200" y="1447801"/>
            <a:ext cx="8077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C(x)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在點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的梯度是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偏導數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的向量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的導數衡量函式值（輸出值）相對參數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（輸入值）變化的敏感度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導數告訴我們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的前進方向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梯度顯示參數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需要改變多少（正或負向）以最小化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4F4C2F8-FF69-004B-1611-C393D552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5257800"/>
            <a:ext cx="3429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01791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BF0E4F-B928-72E3-083D-EF4584FD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00200"/>
            <a:ext cx="75057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453158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87AA357-951A-2113-3AA3-4328CF10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981200"/>
            <a:ext cx="75057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85284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6C76FA6-016C-17CD-F75C-91CD7977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90013"/>
            <a:ext cx="4391025" cy="23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E5DEE4C-BAAC-227E-778B-68AB43C3E136}"/>
              </a:ext>
            </a:extLst>
          </p:cNvPr>
          <p:cNvSpPr txBox="1"/>
          <p:nvPr/>
        </p:nvSpPr>
        <p:spPr>
          <a:xfrm>
            <a:off x="533400" y="1343025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的初始值是隨機設定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是學習率。它決定了梯度的影響。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是權重和偏差的矩陣表示。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中的導數可以使用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在各個權重或偏差中的偏導數來計算。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一旦損失函式最小化，就滿足終止條件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29524-8707-7E6E-BFE8-DFE3A773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923421"/>
            <a:ext cx="3048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3022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反向傳播更新所有參數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78DEB1D-C2A2-0247-DAE5-DDA8D2AB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752600"/>
            <a:ext cx="819899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7665E47-8171-9D83-2173-0DE7D04F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7" y="4953000"/>
            <a:ext cx="75057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1633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實際演算反向傳播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732553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 dirty="0"/>
              <a:t>Chain rule</a:t>
            </a:r>
            <a:endParaRPr dirty="0"/>
          </a:p>
        </p:txBody>
      </p:sp>
      <p:pic>
        <p:nvPicPr>
          <p:cNvPr id="213" name="Google Shape;213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/>
        </p:nvSpPr>
        <p:spPr>
          <a:xfrm>
            <a:off x="8122275" y="3061350"/>
            <a:ext cx="54693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 LOSS</a:t>
            </a:r>
            <a:endParaRPr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92A2CDF-90A1-B848-68FF-D4839524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56" y="1838405"/>
            <a:ext cx="70104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44424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2174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6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27" name="Google Shape;227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2174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34" name="Google Shape;234;p4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41" name="Google Shape;241;p4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9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0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50"/>
          <p:cNvSpPr txBox="1"/>
          <p:nvPr/>
        </p:nvSpPr>
        <p:spPr>
          <a:xfrm>
            <a:off x="2934351" y="1015350"/>
            <a:ext cx="3686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 x= 2, y 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56" name="Google Shape;256;p50"/>
          <p:cNvCxnSpPr/>
          <p:nvPr/>
        </p:nvCxnSpPr>
        <p:spPr>
          <a:xfrm>
            <a:off x="1836074" y="1587500"/>
            <a:ext cx="6846600" cy="0"/>
          </a:xfrm>
          <a:prstGeom prst="straightConnector1">
            <a:avLst/>
          </a:prstGeom>
          <a:noFill/>
          <a:ln w="127000" cap="flat" cmpd="sng">
            <a:solidFill>
              <a:srgbClr val="016D0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57" name="Google Shape;257;p5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9730" y="894283"/>
            <a:ext cx="639442" cy="63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1580503" y="1360075"/>
            <a:ext cx="516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2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1350276" y="4381800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51"/>
          <p:cNvSpPr txBox="1"/>
          <p:nvPr/>
        </p:nvSpPr>
        <p:spPr>
          <a:xfrm>
            <a:off x="7805052" y="2987975"/>
            <a:ext cx="720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6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7" name="Google Shape;267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2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4" name="Google Shape;274;p5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6900" y="3669126"/>
            <a:ext cx="2647400" cy="20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2"/>
          <p:cNvSpPr txBox="1"/>
          <p:nvPr/>
        </p:nvSpPr>
        <p:spPr>
          <a:xfrm>
            <a:off x="1580503" y="1360075"/>
            <a:ext cx="516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2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1350276" y="4381800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7805052" y="2987975"/>
            <a:ext cx="720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6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8" name="Google Shape;278;p52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9" name="Google Shape;279;p5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2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2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2" name="Google Shape;282;p52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/>
        </p:nvSpPr>
        <p:spPr>
          <a:xfrm>
            <a:off x="7949555" y="3969925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4" name="Google Shape;284;p52"/>
          <p:cNvCxnSpPr/>
          <p:nvPr/>
        </p:nvCxnSpPr>
        <p:spPr>
          <a:xfrm>
            <a:off x="2711434" y="1558925"/>
            <a:ext cx="5971200" cy="0"/>
          </a:xfrm>
          <a:prstGeom prst="straightConnector1">
            <a:avLst/>
          </a:prstGeom>
          <a:noFill/>
          <a:ln w="127000" cap="flat" cmpd="sng">
            <a:solidFill>
              <a:srgbClr val="EB220C"/>
            </a:solidFill>
            <a:prstDash val="solid"/>
            <a:miter lim="400000"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3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53"/>
          <p:cNvGrpSpPr/>
          <p:nvPr/>
        </p:nvGrpSpPr>
        <p:grpSpPr>
          <a:xfrm>
            <a:off x="1426477" y="1360075"/>
            <a:ext cx="7256233" cy="3419412"/>
            <a:chOff x="11" y="1111804"/>
            <a:chExt cx="19349955" cy="9118433"/>
          </a:xfrm>
        </p:grpSpPr>
        <p:cxnSp>
          <p:nvCxnSpPr>
            <p:cNvPr id="293" name="Google Shape;293;p53"/>
            <p:cNvCxnSpPr/>
            <p:nvPr/>
          </p:nvCxnSpPr>
          <p:spPr>
            <a:xfrm>
              <a:off x="3426566" y="1642070"/>
              <a:ext cx="15923400" cy="0"/>
            </a:xfrm>
            <a:prstGeom prst="straightConnector1">
              <a:avLst/>
            </a:prstGeom>
            <a:noFill/>
            <a:ln w="127000" cap="flat" cmpd="sng">
              <a:solidFill>
                <a:srgbClr val="EB220C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sp>
          <p:nvSpPr>
            <p:cNvPr id="294" name="Google Shape;294;p53"/>
            <p:cNvSpPr txBox="1"/>
            <p:nvPr/>
          </p:nvSpPr>
          <p:spPr>
            <a:xfrm>
              <a:off x="410752" y="1111804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2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3"/>
            <p:cNvSpPr txBox="1"/>
            <p:nvPr/>
          </p:nvSpPr>
          <p:spPr>
            <a:xfrm>
              <a:off x="11" y="9169737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3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3"/>
            <p:cNvSpPr txBox="1"/>
            <p:nvPr/>
          </p:nvSpPr>
          <p:spPr>
            <a:xfrm>
              <a:off x="17009545" y="5452870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6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3"/>
            <p:cNvSpPr txBox="1"/>
            <p:nvPr/>
          </p:nvSpPr>
          <p:spPr>
            <a:xfrm>
              <a:off x="9430759" y="5192667"/>
              <a:ext cx="1706100" cy="46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1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3"/>
            <p:cNvSpPr txBox="1"/>
            <p:nvPr/>
          </p:nvSpPr>
          <p:spPr>
            <a:xfrm>
              <a:off x="6475781" y="4526091"/>
              <a:ext cx="11490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y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3"/>
            <p:cNvSpPr txBox="1"/>
            <p:nvPr/>
          </p:nvSpPr>
          <p:spPr>
            <a:xfrm>
              <a:off x="6249246" y="8102397"/>
              <a:ext cx="1161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x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3"/>
            <p:cNvSpPr txBox="1"/>
            <p:nvPr/>
          </p:nvSpPr>
          <p:spPr>
            <a:xfrm>
              <a:off x="17394891" y="8071404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5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53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2" name="Google Shape;302;p53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3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54"/>
          <p:cNvGrpSpPr/>
          <p:nvPr/>
        </p:nvGrpSpPr>
        <p:grpSpPr>
          <a:xfrm>
            <a:off x="1426477" y="1360075"/>
            <a:ext cx="7256233" cy="3419412"/>
            <a:chOff x="11" y="1111804"/>
            <a:chExt cx="19349955" cy="9118433"/>
          </a:xfrm>
        </p:grpSpPr>
        <p:cxnSp>
          <p:nvCxnSpPr>
            <p:cNvPr id="313" name="Google Shape;313;p54"/>
            <p:cNvCxnSpPr/>
            <p:nvPr/>
          </p:nvCxnSpPr>
          <p:spPr>
            <a:xfrm>
              <a:off x="3426566" y="1642070"/>
              <a:ext cx="15923400" cy="0"/>
            </a:xfrm>
            <a:prstGeom prst="straightConnector1">
              <a:avLst/>
            </a:prstGeom>
            <a:noFill/>
            <a:ln w="127000" cap="flat" cmpd="sng">
              <a:solidFill>
                <a:srgbClr val="EB220C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sp>
          <p:nvSpPr>
            <p:cNvPr id="314" name="Google Shape;314;p54"/>
            <p:cNvSpPr txBox="1"/>
            <p:nvPr/>
          </p:nvSpPr>
          <p:spPr>
            <a:xfrm>
              <a:off x="410752" y="1111804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2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4"/>
            <p:cNvSpPr txBox="1"/>
            <p:nvPr/>
          </p:nvSpPr>
          <p:spPr>
            <a:xfrm>
              <a:off x="11" y="9169737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3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4"/>
            <p:cNvSpPr txBox="1"/>
            <p:nvPr/>
          </p:nvSpPr>
          <p:spPr>
            <a:xfrm>
              <a:off x="17009545" y="5452870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6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4"/>
            <p:cNvSpPr txBox="1"/>
            <p:nvPr/>
          </p:nvSpPr>
          <p:spPr>
            <a:xfrm>
              <a:off x="9430759" y="5192667"/>
              <a:ext cx="1706100" cy="46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1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4"/>
            <p:cNvSpPr txBox="1"/>
            <p:nvPr/>
          </p:nvSpPr>
          <p:spPr>
            <a:xfrm>
              <a:off x="6475781" y="4526091"/>
              <a:ext cx="11490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y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 txBox="1"/>
            <p:nvPr/>
          </p:nvSpPr>
          <p:spPr>
            <a:xfrm>
              <a:off x="6249246" y="8102397"/>
              <a:ext cx="1161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x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 txBox="1"/>
            <p:nvPr/>
          </p:nvSpPr>
          <p:spPr>
            <a:xfrm>
              <a:off x="17394891" y="8071404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5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54"/>
          <p:cNvSpPr txBox="1"/>
          <p:nvPr/>
        </p:nvSpPr>
        <p:spPr>
          <a:xfrm rot="-1023456">
            <a:off x="1975700" y="5438424"/>
            <a:ext cx="1764207" cy="39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5*x = </a:t>
            </a: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54"/>
          <p:cNvSpPr txBox="1"/>
          <p:nvPr/>
        </p:nvSpPr>
        <p:spPr>
          <a:xfrm rot="1622616">
            <a:off x="983775" y="3373571"/>
            <a:ext cx="1767003" cy="39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5*y = </a:t>
            </a: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54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4" name="Google Shape;324;p5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4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訓練集，驗證集，測試集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24156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274673-D9DF-55CF-16E3-F8CE82B3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14" y="1828799"/>
            <a:ext cx="8407807" cy="34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8173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資料集劃分成三部分，訓練，驗證，測試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通常比例為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8/1/1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/7/1.5/1.5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當跑過每一輪後，會用驗證集檢驗參數更新結果，如果不可以再手動調整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模型沒看過驗證集中的資料，算是模擬考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當模型經過所有輪次之後會確定下來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此時再利用測試集來確定模型的結果，模型從來沒看過測試集中的資料，算是大考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驗證集是訓練過程中使用的，測試集是訓練完成測試用的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訓練，驗證，測試</a:t>
            </a:r>
          </a:p>
        </p:txBody>
      </p:sp>
    </p:spTree>
    <p:extLst>
      <p:ext uri="{BB962C8B-B14F-4D97-AF65-F5344CB8AC3E}">
        <p14:creationId xmlns:p14="http://schemas.microsoft.com/office/powerpoint/2010/main" val="3907609457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3124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名詞整理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9381983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參數及超參數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751859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參數及超參數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3902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366839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E58B54-C1A7-8DAB-748A-1648F6DC27FB}"/>
              </a:ext>
            </a:extLst>
          </p:cNvPr>
          <p:cNvSpPr txBox="1"/>
          <p:nvPr/>
        </p:nvSpPr>
        <p:spPr>
          <a:xfrm>
            <a:off x="609600" y="1423715"/>
            <a:ext cx="81534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3"/>
              </a:rPr>
              <a:t>https://towardsdatascience.com/understanding-backpropagation-algorithm-7bb3aa2f95fd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hlinkClick r:id="rId4"/>
              </a:rPr>
              <a:t>https://www.youtube.com/watch?v=isPiE-DBagM&amp;list=PL3FW7Lu3i5Jsnh1rnUwq_TcylNr7EkRe6</a:t>
            </a:r>
            <a:endParaRPr lang="en-US" altLang="zh-TW" sz="1400" dirty="0"/>
          </a:p>
          <a:p>
            <a:endParaRPr lang="en-US" altLang="zh-TW" sz="1400" dirty="0">
              <a:hlinkClick r:id="rId5"/>
            </a:endParaRPr>
          </a:p>
          <a:p>
            <a:r>
              <a:rPr lang="en-US" altLang="zh-TW" sz="1400" dirty="0">
                <a:hlinkClick r:id="rId5"/>
              </a:rPr>
              <a:t>https://www.geogebra.org/3d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hlinkClick r:id="rId6"/>
              </a:rPr>
              <a:t>https://ithelp.ithome.com.tw/articles/10269006</a:t>
            </a:r>
            <a:endParaRPr lang="en-US" altLang="zh-TW" sz="1400" dirty="0"/>
          </a:p>
          <a:p>
            <a:endParaRPr lang="en-US" altLang="zh-TW" sz="1400" dirty="0">
              <a:hlinkClick r:id="rId7"/>
            </a:endParaRPr>
          </a:p>
          <a:p>
            <a:r>
              <a:rPr lang="en-US" altLang="zh-TW" sz="1400" dirty="0">
                <a:hlinkClick r:id="rId7"/>
              </a:rPr>
              <a:t>https://blog.csdn.net/danieljianfeng/article/details/41901063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hlinkClick r:id="rId8"/>
              </a:rPr>
              <a:t>https://medium.com/%E6%89%8B%E5%AF%AB%E7%AD%86%E8%A8%98/%E4%BD%BF%E7%94%A8-tensorflow-%E5%AD%B8%E7%BF%92-softmax-%E5%9B%9E%E6%AD%B8-softmax-regression-41a12b619f04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hlinkClick r:id="rId9"/>
              </a:rPr>
              <a:t>https://zh.wikipedia.org/zh-tw/%E7%86%B5_(%E4%BF%A1%E6%81%AF%E8%AE%BA)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en-US" altLang="zh-TW" sz="1400" dirty="0">
                <a:hlinkClick r:id="rId10"/>
              </a:rPr>
              <a:t>https://r23456999.medium.com/%E4%BD%95%E8%AC%82-cross-entropy-%E4%BA%A4%E5%8F%89%E7%86%B5-b6d4cef9189d</a:t>
            </a:r>
            <a:endParaRPr lang="en-US" altLang="zh-TW" sz="1400" dirty="0"/>
          </a:p>
          <a:p>
            <a:r>
              <a:rPr lang="en-US" altLang="zh-TW" sz="1400" dirty="0"/>
              <a:t>https://roger010620.medium.com/%E5%B8%B8%E8%A6%8B%E6%A2%AF%E5%BA%A6%E4%B8%8B%E9%99%8D%E6%B3%95gradient-descent-gd-sgd-min-batch-sgd-momentum-adagrad-rmsprop-adam-677121793d12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912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95394" y="16746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如果知道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之間是線性關係，一開始先亂猜，通過原點的任何直線都可能是答案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52594" y="4284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AB10C7-09BB-AB46-F329-CB385F08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51" y="3597413"/>
            <a:ext cx="5810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67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0B45D5-8648-E1A2-33A7-968901F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8305800" cy="54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95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找出最接近所有資料的一條線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直線或曲線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這條線和每個資料之間有一個差別，稱之為殘差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每個殘差的值越小越好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怎麼解線性迴歸</a:t>
            </a:r>
          </a:p>
        </p:txBody>
      </p:sp>
    </p:spTree>
    <p:extLst>
      <p:ext uri="{BB962C8B-B14F-4D97-AF65-F5344CB8AC3E}">
        <p14:creationId xmlns:p14="http://schemas.microsoft.com/office/powerpoint/2010/main" val="3093129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神經網路的一路走來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3450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ADFC7F-2210-7B06-629B-F175BA34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70138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620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1F0A8-32DA-2C2B-04CB-4828B49F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166" y="950263"/>
            <a:ext cx="7876256" cy="495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4808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2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每一個點的殘差有一個數值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將所有的殘差平方和相加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所有殘差平方和，成為一個函式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這個函式稱之為「目標函式」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最小化這個函式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怎麼解線性迴歸</a:t>
            </a:r>
          </a:p>
        </p:txBody>
      </p:sp>
    </p:spTree>
    <p:extLst>
      <p:ext uri="{BB962C8B-B14F-4D97-AF65-F5344CB8AC3E}">
        <p14:creationId xmlns:p14="http://schemas.microsoft.com/office/powerpoint/2010/main" val="10045275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2A80E6-0BA3-DFF8-1547-66E16E34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4913"/>
            <a:ext cx="9144000" cy="29713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BF9C51-6458-72E9-C8EE-CD1AC8B5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88" y="837151"/>
            <a:ext cx="60198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79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BF9C51-6458-72E9-C8EE-CD1AC8B5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88" y="837151"/>
            <a:ext cx="6019800" cy="8286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33ECE1D-588E-9BD6-8F75-3FB70C12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6058"/>
            <a:ext cx="9144000" cy="29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526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BF9C51-6458-72E9-C8EE-CD1AC8B5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88" y="837151"/>
            <a:ext cx="6019800" cy="8286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2BDC45-8378-2E00-7BD7-8216247B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5037"/>
            <a:ext cx="9144000" cy="28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130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BF9C51-6458-72E9-C8EE-CD1AC8B5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88" y="837151"/>
            <a:ext cx="6019800" cy="8286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273CD1D-8980-16D9-1240-D78E1C7A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248"/>
            <a:ext cx="9144000" cy="29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49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BF9C51-6458-72E9-C8EE-CD1AC8B5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88" y="837151"/>
            <a:ext cx="6019800" cy="8286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D1CA752-0231-C9B9-2C3C-F576C83C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8500"/>
            <a:ext cx="9144000" cy="29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32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C46819-FA5B-A237-4113-7CB37D35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71"/>
            <a:ext cx="9144000" cy="1558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806C18-1D68-0F85-B3FE-27CC5BF9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5338"/>
            <a:ext cx="9144000" cy="25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113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B68077-FE1C-76D2-7752-A7D9F848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45"/>
            <a:ext cx="9144000" cy="52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03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神經網路的一路走來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3523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19CAEBF-947D-02B7-AC07-774C01B2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73"/>
            <a:ext cx="9144000" cy="53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746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(02)Linear </a:t>
            </a:r>
            <a:r>
              <a:rPr kumimoji="1" lang="en-US" altLang="zh-TW" sz="3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Regression.ipynb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程式說明</a:t>
            </a:r>
          </a:p>
        </p:txBody>
      </p:sp>
    </p:spTree>
    <p:extLst>
      <p:ext uri="{BB962C8B-B14F-4D97-AF65-F5344CB8AC3E}">
        <p14:creationId xmlns:p14="http://schemas.microsoft.com/office/powerpoint/2010/main" val="19753567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3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forward(x)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：模型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x,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組合：訓練集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 function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：損失函式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：模型參數之權重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：模型參數之偏置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本例為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名詞解釋</a:t>
            </a:r>
          </a:p>
        </p:txBody>
      </p:sp>
    </p:spTree>
    <p:extLst>
      <p:ext uri="{BB962C8B-B14F-4D97-AF65-F5344CB8AC3E}">
        <p14:creationId xmlns:p14="http://schemas.microsoft.com/office/powerpoint/2010/main" val="24088877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一元線性回歸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697CE9-F7F8-59A1-2EA7-C3467C5D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34" y="2115950"/>
            <a:ext cx="2486025" cy="6000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1C82039-5E69-88EA-263B-5E352A20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6350" y="3150681"/>
            <a:ext cx="65913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19855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多項式線性回歸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E2073C-9CCB-E328-9445-1941F305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031906"/>
            <a:ext cx="6448425" cy="4095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D86445D-2361-9FF7-73D0-A53FBD68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0162" y="2873187"/>
            <a:ext cx="65722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437203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線性回歸矩陣形式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0FB9DD-D4F9-B18C-47A6-73AA8202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076" y="2512296"/>
            <a:ext cx="8277847" cy="265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5845657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6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將線性迴歸的問題，轉換到解損失函式</a:t>
            </a:r>
            <a:endParaRPr kumimoji="1" lang="en-US" altLang="zh-TW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求得損失函式的最小值</a:t>
            </a:r>
            <a:endParaRPr kumimoji="1" lang="en-US" altLang="zh-TW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損失函式必須為連線可微分</a:t>
            </a:r>
            <a:endParaRPr kumimoji="1" lang="en-US" altLang="zh-TW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損失函式是以參數為變數的函式，而且為原先的訓練資料集，但對應的是資料集中的標記輸出資料</a:t>
            </a:r>
            <a:endParaRPr kumimoji="1" lang="en-US" altLang="zh-TW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損失函式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9723BD-4209-3573-6156-B2CE50ED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0998" y="4918089"/>
            <a:ext cx="625423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809948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6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我們使用的稱之為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Mean Squared Error</a:t>
            </a:r>
          </a:p>
          <a:p>
            <a:pPr marL="571486" indent="-571486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有各式各樣的損失函式，如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MAE</a:t>
            </a: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Hinge</a:t>
            </a: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Huber</a:t>
            </a: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RMSE</a:t>
            </a: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Cross-Entropy</a:t>
            </a:r>
            <a:r>
              <a:rPr kumimoji="1" lang="zh-TW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endParaRPr kumimoji="1" lang="en-US" altLang="zh-TW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損失函式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69723BD-4209-3573-6156-B2CE50ED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882" y="4218842"/>
            <a:ext cx="625423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75866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42593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由線性迴歸變化而來，是一種分類模型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目標是找出一條直線將所有資料清楚地分開並做分類，說明一個機率的意義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透過一個函式訓練得到的一組參數，不同的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w, b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就會得到不同的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function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通過之後所有的值會為於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之間的區間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為一個類別，反正為另一個類別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677202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神經網路的一路走來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0280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線性迴歸變化而來，將線性迴歸的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加上一個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679D06-54D9-A2DB-D291-83CC47B4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56" y="3429000"/>
            <a:ext cx="6808743" cy="27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89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名字叫「迴歸」，其實是分類演算法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機率方式的機器學習方法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F100AA-1556-7BB7-6404-FE2AE03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81400"/>
            <a:ext cx="694599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015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function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會有兩組參數，一組是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weight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另一個常數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稱為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bias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假如有兩個輸入特徵，並將這兩個輸入分別乘上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矩陣乘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再加上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就可以得到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通過一個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 function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得到的輸出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val="50029765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邏輯迴歸中我們定義的損失函式稱之為交叉熵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尋找一組最好的參數，使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能夠最低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FD05C2-BCE5-E47A-B660-BC98DCE2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82574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C76CB7-7996-6D56-3D0D-5FBD1858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00600"/>
            <a:ext cx="7567286" cy="7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231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2286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找到一個機率分佈，大於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就屬於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class1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，反之屬就於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class2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D9B9FC-F913-95DE-53AD-69AEB22E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91" y="3124200"/>
            <a:ext cx="712681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9920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多元邏輯斯迴歸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one-vs-rest(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OvR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many-vs-many(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MvM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兩種方法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兩者的做法都是將所有類別的資料依序作二元分類訓練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有沒有真正適合多元分類的演算法？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95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Multiple logistic regression">
            <a:extLst>
              <a:ext uri="{FF2B5EF4-FFF2-40B4-BE49-F238E27FC236}">
                <a16:creationId xmlns:a16="http://schemas.microsoft.com/office/drawing/2014/main" id="{7B934E00-CD6A-7236-BEC2-321F03D586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8FE67C-7F85-48EA-7078-F63CED48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816843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9695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21618183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邏輯斯迴歸只能兩分類，算出結果機率為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將數值歸一化至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的區間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如果是多分類，如何將數值歸一化到多種機率分佈？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將一個含任意實數的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維向量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「壓縮」到另一個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維實向量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多分類的機率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8B0877-4398-50B7-2BCC-7C2FA8AD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648200"/>
            <a:ext cx="709448" cy="457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F11F2D2-67D9-C480-BB77-6D7723DA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2" y="5384983"/>
            <a:ext cx="57435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4290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9998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而樣本向量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屬於第 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 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個分類的機率為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多分類的機率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80FCF7-79A5-179F-903A-58B9FEE9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4667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94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01044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9998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輸入向量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[1,2,3,4,1,2,3]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，如果直接比較值，就會發現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最大，稱之為</a:t>
            </a:r>
            <a:r>
              <a:rPr kumimoji="1" lang="en-US" altLang="zh-TW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Hardmax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對應的</a:t>
            </a:r>
            <a:r>
              <a:rPr kumimoji="1" lang="en-US" altLang="zh-TW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[0.024, 0,064, 0.175, 0.475, 0.024, 0,064, 0.175]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輸出向量中擁有最大權重的項對應著輸入向量中的最大值「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顯示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意義，對向量進行歸一化，凸顯其中最大的值並抑制遠低於最大值的其他分量。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多分類的機率</a:t>
            </a:r>
          </a:p>
        </p:txBody>
      </p:sp>
    </p:spTree>
    <p:extLst>
      <p:ext uri="{BB962C8B-B14F-4D97-AF65-F5344CB8AC3E}">
        <p14:creationId xmlns:p14="http://schemas.microsoft.com/office/powerpoint/2010/main" val="338603604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751618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線性迴歸有輸入值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、參數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、偏置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以及輸出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將線性迴歸的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經過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函式，即為邏輯斯迴歸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可以將邏輯斯迴歸的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其它函式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，讓這個邏輯斯迴歸有不同的啟動方法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的機制「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串接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邏輯斯迴歸到神經元</a:t>
            </a:r>
          </a:p>
        </p:txBody>
      </p:sp>
    </p:spTree>
    <p:extLst>
      <p:ext uri="{BB962C8B-B14F-4D97-AF65-F5344CB8AC3E}">
        <p14:creationId xmlns:p14="http://schemas.microsoft.com/office/powerpoint/2010/main" val="402488638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神經元內部運算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輸入值不會變動，就是訓練集中的資料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神經元中的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需要調整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的，但是是由最佳化機制調整，會一直變動，直到達到最完美結果為止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記憶體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，就是這些會隨時調整的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，稱之為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「參數」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當大量神經元組成的神經網路經過訓練後達成最佳化時，將所有神經元的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w/b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儲存下來，就稱之為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「模型」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144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神經元中的參數</a:t>
            </a:r>
          </a:p>
        </p:txBody>
      </p:sp>
    </p:spTree>
    <p:extLst>
      <p:ext uri="{BB962C8B-B14F-4D97-AF65-F5344CB8AC3E}">
        <p14:creationId xmlns:p14="http://schemas.microsoft.com/office/powerpoint/2010/main" val="141801151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590828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資料進入神經元，進行數學運算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先讓資料通過一個神經元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7AA8BB-C102-8A87-9962-38A50F09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7" y="2590800"/>
            <a:ext cx="767400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90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再放入啟動函式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運算值進入啟動函式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7AA8BB-C102-8A87-9962-38A50F09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7" y="2590800"/>
            <a:ext cx="7674005" cy="34826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A33C15-67F6-66DC-C337-83615C35D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724400"/>
            <a:ext cx="3505596" cy="1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61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26483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成為新的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值繼續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輸出值成為下個神經元的輸入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42D4C2-1936-9F47-3055-24B3D067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66" y="2226832"/>
            <a:ext cx="1241634" cy="6687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F88B43-4ED6-5344-9EA6-EF0D5E5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26832"/>
            <a:ext cx="3505200" cy="188796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1CEEBEF-D1D5-9075-8E5B-C25CAD40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66" y="3435824"/>
            <a:ext cx="1241634" cy="6687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53D6B0-48BD-B957-9AD2-5DD56137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66" y="2773880"/>
            <a:ext cx="1241634" cy="6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02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2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求一天讀書</a:t>
            </a: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</a:t>
            </a: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小時，考試得幾分？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</a:p>
        </p:txBody>
      </p:sp>
    </p:spTree>
    <p:extLst>
      <p:ext uri="{BB962C8B-B14F-4D97-AF65-F5344CB8AC3E}">
        <p14:creationId xmlns:p14="http://schemas.microsoft.com/office/powerpoint/2010/main" val="23035421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輸出值成為下個神經元的輸入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6B0A5F-4849-87F9-A9E6-514E4160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4381"/>
            <a:ext cx="9144000" cy="21067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FA2851-751F-69A1-D881-8B095D51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352800"/>
            <a:ext cx="9144000" cy="21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6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199"/>
            <a:ext cx="83058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標籤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訓練資料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多層次神經網路包含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多個層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，每個層包含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多個神經元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神經元包含了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以上稱為參數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啟動函式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輸入值通過神經網路後產生一個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輸出值和標籤差異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機制稱為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目標函式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更新神經網路參數的機制稱為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最佳化器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神經網路的一路走來</a:t>
            </a:r>
          </a:p>
        </p:txBody>
      </p:sp>
    </p:spTree>
    <p:extLst>
      <p:ext uri="{BB962C8B-B14F-4D97-AF65-F5344CB8AC3E}">
        <p14:creationId xmlns:p14="http://schemas.microsoft.com/office/powerpoint/2010/main" val="283393803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066800" y="1371600"/>
            <a:ext cx="678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多層次的神經網路可能非常大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包括輸入層，隱藏層，輸出層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最後組成一個極大的網路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828605-988C-1170-1914-CF7A4E67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61865"/>
            <a:ext cx="7491109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19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神經網路的一路走來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77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流程概要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正向傳播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損失函式比較差異值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梯度下降最佳化損失函式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反向傳播更新參數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實際演算反向傳播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神經網路的運作方式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160078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流程概要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65628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21766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76ED2-C73C-8C94-8FE8-F790648FDECE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</a:p>
        </p:txBody>
      </p:sp>
    </p:spTree>
    <p:extLst>
      <p:ext uri="{BB962C8B-B14F-4D97-AF65-F5344CB8AC3E}">
        <p14:creationId xmlns:p14="http://schemas.microsoft.com/office/powerpoint/2010/main" val="246108941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21766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D2B0AD-C72B-6B9D-8535-48528BC906E8}"/>
              </a:ext>
            </a:extLst>
          </p:cNvPr>
          <p:cNvSpPr txBox="1"/>
          <p:nvPr/>
        </p:nvSpPr>
        <p:spPr>
          <a:xfrm>
            <a:off x="685800" y="422857"/>
            <a:ext cx="708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</a:p>
        </p:txBody>
      </p:sp>
    </p:spTree>
    <p:extLst>
      <p:ext uri="{BB962C8B-B14F-4D97-AF65-F5344CB8AC3E}">
        <p14:creationId xmlns:p14="http://schemas.microsoft.com/office/powerpoint/2010/main" val="311588153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029200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44E667-DFA3-B160-46A6-4355B20C2DD2}"/>
              </a:ext>
            </a:extLst>
          </p:cNvPr>
          <p:cNvSpPr txBox="1"/>
          <p:nvPr/>
        </p:nvSpPr>
        <p:spPr>
          <a:xfrm>
            <a:off x="685800" y="422857"/>
            <a:ext cx="739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4238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2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 = w * x</a:t>
            </a: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 = w * 1</a:t>
            </a: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 = 2</a:t>
            </a: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再代入其它資料驗證正確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代數解法</a:t>
            </a:r>
          </a:p>
        </p:txBody>
      </p:sp>
    </p:spTree>
    <p:extLst>
      <p:ext uri="{BB962C8B-B14F-4D97-AF65-F5344CB8AC3E}">
        <p14:creationId xmlns:p14="http://schemas.microsoft.com/office/powerpoint/2010/main" val="348974397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029200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CD7620-496F-7703-4B37-C02B2A2678D4}"/>
              </a:ext>
            </a:extLst>
          </p:cNvPr>
          <p:cNvSpPr txBox="1"/>
          <p:nvPr/>
        </p:nvSpPr>
        <p:spPr>
          <a:xfrm>
            <a:off x="685800" y="422857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多層次神經網路中帶有「權重」及「偏置」等參數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03725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2417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665AEB-EBA0-2624-7AC6-138E49C0EA4A}"/>
              </a:ext>
            </a:extLst>
          </p:cNvPr>
          <p:cNvSpPr txBox="1"/>
          <p:nvPr/>
        </p:nvSpPr>
        <p:spPr>
          <a:xfrm>
            <a:off x="685800" y="422857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多層次神經網路中帶有「權重」及「偏置」等參數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資料「向前傳送」的過程稱之為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841198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887A2B-E893-54DF-B350-54FE563248B6}"/>
              </a:ext>
            </a:extLst>
          </p:cNvPr>
          <p:cNvSpPr txBox="1"/>
          <p:nvPr/>
        </p:nvSpPr>
        <p:spPr>
          <a:xfrm>
            <a:off x="685800" y="422857"/>
            <a:ext cx="708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將輸出值和標準值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，用目標函式進行比對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整個神經網路的目標就是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「將目標含數最小化」</a:t>
            </a:r>
          </a:p>
        </p:txBody>
      </p:sp>
    </p:spTree>
    <p:extLst>
      <p:ext uri="{BB962C8B-B14F-4D97-AF65-F5344CB8AC3E}">
        <p14:creationId xmlns:p14="http://schemas.microsoft.com/office/powerpoint/2010/main" val="76542654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887A2B-E893-54DF-B350-54FE563248B6}"/>
              </a:ext>
            </a:extLst>
          </p:cNvPr>
          <p:cNvSpPr txBox="1"/>
          <p:nvPr/>
        </p:nvSpPr>
        <p:spPr>
          <a:xfrm>
            <a:off x="685800" y="422857"/>
            <a:ext cx="708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將輸出值和標準值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，用目標函式進行比對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整個神經網路的目標就是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「將目標含數最小化」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CFE8B5-93B7-A2BB-28CB-12BF5FFFD312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188701225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根據目標函式的結果，更新神經網路的參數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這個過程稱之為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 Propagation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C8C7E-BD39-8604-5D4F-64A8030EFFE6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230194255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下批資料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2417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更新後參數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665AEB-EBA0-2624-7AC6-138E49C0EA4A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再來一次</a:t>
            </a:r>
          </a:p>
        </p:txBody>
      </p:sp>
    </p:spTree>
    <p:extLst>
      <p:ext uri="{BB962C8B-B14F-4D97-AF65-F5344CB8AC3E}">
        <p14:creationId xmlns:p14="http://schemas.microsoft.com/office/powerpoint/2010/main" val="294882758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不斷重複這個過程，直到目標函式達到預期值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4A1360-83F3-17F6-7561-597FB32F3872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313324933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將參數儲存起來，這個儲存起來的參數稱為「模型」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3162E69-CDD4-E51A-5FB8-7FDB68EB8E27}"/>
              </a:ext>
            </a:extLst>
          </p:cNvPr>
          <p:cNvGrpSpPr/>
          <p:nvPr/>
        </p:nvGrpSpPr>
        <p:grpSpPr>
          <a:xfrm>
            <a:off x="3997063" y="3787749"/>
            <a:ext cx="3518280" cy="1712160"/>
            <a:chOff x="3997063" y="3787749"/>
            <a:chExt cx="3518280" cy="17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F83908BE-454E-D4CF-103D-28801990CF51}"/>
                    </a:ext>
                  </a:extLst>
                </p14:cNvPr>
                <p14:cNvContentPartPr/>
                <p14:nvPr/>
              </p14:nvContentPartPr>
              <p14:xfrm>
                <a:off x="3997063" y="3803229"/>
                <a:ext cx="3440520" cy="169668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F83908BE-454E-D4CF-103D-28801990CF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9063" y="3785589"/>
                  <a:ext cx="3476160" cy="17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AF07CC2D-4CCE-E8A4-C7F8-4BC04BDEBF8C}"/>
                    </a:ext>
                  </a:extLst>
                </p14:cNvPr>
                <p14:cNvContentPartPr/>
                <p14:nvPr/>
              </p14:nvContentPartPr>
              <p14:xfrm>
                <a:off x="7428223" y="3787749"/>
                <a:ext cx="87120" cy="6732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AF07CC2D-4CCE-E8A4-C7F8-4BC04BDEBF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10583" y="3770109"/>
                  <a:ext cx="1227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橢圓 23">
            <a:extLst>
              <a:ext uri="{FF2B5EF4-FFF2-40B4-BE49-F238E27FC236}">
                <a16:creationId xmlns:a16="http://schemas.microsoft.com/office/drawing/2014/main" id="{E44D7FDE-278A-E2A8-A6E3-4EB3DD8ED4C0}"/>
              </a:ext>
            </a:extLst>
          </p:cNvPr>
          <p:cNvSpPr/>
          <p:nvPr/>
        </p:nvSpPr>
        <p:spPr>
          <a:xfrm>
            <a:off x="6667680" y="2499651"/>
            <a:ext cx="1790520" cy="11412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65729F-1EEE-D259-61A1-9155B96BE19D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392220503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3013501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正向傳播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Feed Forward</a:t>
            </a:r>
          </a:p>
        </p:txBody>
      </p:sp>
    </p:spTree>
    <p:extLst>
      <p:ext uri="{BB962C8B-B14F-4D97-AF65-F5344CB8AC3E}">
        <p14:creationId xmlns:p14="http://schemas.microsoft.com/office/powerpoint/2010/main" val="192324770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844854-6855-8424-3C9E-F58A270C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247248" cy="4168501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9BEA276-C53C-18E1-4FAC-1530B08244C4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建立神經網路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61704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1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2.1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2.05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3.97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3.02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6.15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4.2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8.51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5.01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小時，考試得</a:t>
            </a:r>
            <a:r>
              <a:rPr kumimoji="1" lang="en-US" altLang="zh-TW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10.7</a:t>
            </a:r>
            <a:r>
              <a:rPr kumimoji="1"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</a:t>
            </a:r>
            <a:endParaRPr kumimoji="1" lang="en-US" altLang="zh-TW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無代數解情況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40997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C65B43-232D-9A4C-2716-D6226857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5" y="1996316"/>
            <a:ext cx="7262489" cy="286536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63062731-E0CA-1CC7-4ECF-0BCC5D2D95B8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初始化參數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30888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33769D-5745-103F-A5E8-CE848CFD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86" y="2000126"/>
            <a:ext cx="7239627" cy="285774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1B72F25-7E5D-EE63-836F-05CBE52DCE40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輸入值開始傳播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270085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9BA729-3E9C-15CF-E2F5-39148A9B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1" y="1904868"/>
            <a:ext cx="7346317" cy="3048264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F565BCFD-511B-205B-1730-821B073B873D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算出線性輸出值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35181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F4BFE8-13D9-A52F-169B-5B807277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68" y="1417145"/>
            <a:ext cx="6736664" cy="4023709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A52B5B1-9E4F-A7B9-CBBC-3FA0B6CD47DA}"/>
              </a:ext>
            </a:extLst>
          </p:cNvPr>
          <p:cNvSpPr txBox="1">
            <a:spLocks/>
          </p:cNvSpPr>
          <p:nvPr/>
        </p:nvSpPr>
        <p:spPr>
          <a:xfrm>
            <a:off x="10668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線性輸出進入啟動函式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94411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57CF06-BA5E-DBE6-C303-20019D35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16" y="1413335"/>
            <a:ext cx="6553768" cy="4031329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EAA33B9-38B3-78CB-D8EE-723A86AAC134}"/>
              </a:ext>
            </a:extLst>
          </p:cNvPr>
          <p:cNvSpPr txBox="1">
            <a:spLocks/>
          </p:cNvSpPr>
          <p:nvPr/>
        </p:nvSpPr>
        <p:spPr>
          <a:xfrm>
            <a:off x="1066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神經元輸入值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925501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4D3C228-E26F-2141-F93D-0C95E4AE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07" y="1676400"/>
            <a:ext cx="7445385" cy="4214225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F1661526-6024-5659-E26E-6870F4801F21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每個神經元都要算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567026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F2D913-0927-A816-B76B-AF23CBE1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24" y="1855333"/>
            <a:ext cx="7285351" cy="314733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94D75F92-E411-DB3F-E632-34F44E6EB67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成為下一層的輸入值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53268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C49565-E3BA-1C1C-B423-7F57D97D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6" y="1889626"/>
            <a:ext cx="7247248" cy="3078747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72218B8-FFB6-7588-BADA-B7CA4C1B2EFE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繼續向前運算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896943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17F664-FBF1-7466-8805-DE069F23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1851523"/>
            <a:ext cx="7292972" cy="315495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8D9489D0-326E-260A-5C31-EDC84B21C121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直到走完整個網路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9258411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95ACDF-AC22-A6A3-B56E-1C043116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1973454"/>
            <a:ext cx="7140559" cy="2911092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1E8EE626-C326-0AF1-67E3-156FE1B9A58E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不同輸入值有不同輸出值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1387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2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如何知道此為線性？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如何知道一定有代數解？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如何知道是否有資料含有雜訊？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32" indent="-742932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Close-form</a:t>
            </a:r>
          </a:p>
          <a:p>
            <a:pPr marL="742932" indent="-742932">
              <a:buFont typeface="Arial" panose="020B0604020202020204" pitchFamily="34" charset="0"/>
              <a:buChar char="•"/>
            </a:pP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無代數解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0EF8C4B-97C7-D2B7-A03C-B3EA3810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93" y="3720355"/>
            <a:ext cx="3248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426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ED867-7B1A-7BE5-2B60-9F35443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6" y="1584800"/>
            <a:ext cx="7696867" cy="36884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4AF2FEDF-1FC9-87DB-C687-E674CC4BC785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這是其中一個解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584923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AB3C9C-5E55-6F46-BC18-7449C5B4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1401904"/>
            <a:ext cx="7597798" cy="4054191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5DAA4306-5ECC-BFED-DD0E-24E57E3B6E7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不同參數對應不同的解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51990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73EA31-61A5-D19B-E0CC-A25DE0CC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311125"/>
            <a:ext cx="7467963" cy="482702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2EF1AD0-44BE-F21F-DD23-76D5D430C8ED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特徵萃取取代特徵工程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668459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B222B6-67DE-A003-2AF8-371285B2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277731" cy="476291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AECF6E3-2D17-11EF-F8D3-D06994E6C3E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可做為多重分類器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774778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8A5E32-4C97-7B29-CC83-702A79E1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062659" cy="465622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A14F4905-B3D8-4478-BC26-9E0474915ED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例如可做為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47262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損失函式比較差異值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18923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出來的輸出值，代表整組參數的優劣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輸出值和標準答案之間的差異，使用損失函式來比較差異，從而判斷其優劣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判斷出差異很小時，表示整組參數值很棒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最好是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如果判斷出差異很大，就需要更新整組參數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更新後如果差異值變小，表示網路有學習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怎麼從差異更新參數？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輸出和標籤的差異</a:t>
            </a:r>
          </a:p>
        </p:txBody>
      </p:sp>
    </p:spTree>
    <p:extLst>
      <p:ext uri="{BB962C8B-B14F-4D97-AF65-F5344CB8AC3E}">
        <p14:creationId xmlns:p14="http://schemas.microsoft.com/office/powerpoint/2010/main" val="687576891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損失函式是標籤和輸出值的函式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輸出值會不斷變化，因此是變數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輸出值的變化是因為參數的變化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因此損失函式可視以「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」為變數的函式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下列為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Squared Error)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從損失函式談起</a:t>
            </a:r>
          </a:p>
        </p:txBody>
      </p:sp>
      <p:pic>
        <p:nvPicPr>
          <p:cNvPr id="1026" name="Picture 2" descr="Understanding Loss Functions in Machine Learning | Engineering Education  (EngEd) Program | Section">
            <a:extLst>
              <a:ext uri="{FF2B5EF4-FFF2-40B4-BE49-F238E27FC236}">
                <a16:creationId xmlns:a16="http://schemas.microsoft.com/office/drawing/2014/main" id="{E23C0C07-696E-1764-5089-5BCFD4DA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57626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4260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413569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損失函式既然是參數的函式，要讓神經網路最佳化，就是將損失趨近於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，也就是找到是損失函式在空間中的最低點時，對應的所有參數值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將損失函式最小化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598FF7-4525-BB81-B799-FE838EA2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352800"/>
            <a:ext cx="4149324" cy="328902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791CF3-2CDE-CB25-EC6D-7B08614FFB69}"/>
              </a:ext>
            </a:extLst>
          </p:cNvPr>
          <p:cNvGrpSpPr/>
          <p:nvPr/>
        </p:nvGrpSpPr>
        <p:grpSpPr>
          <a:xfrm>
            <a:off x="3274856" y="5542831"/>
            <a:ext cx="541440" cy="652320"/>
            <a:chOff x="3274856" y="5542831"/>
            <a:chExt cx="541440" cy="6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2FDCE75-7DD7-CA06-0178-F65A684B268D}"/>
                    </a:ext>
                  </a:extLst>
                </p14:cNvPr>
                <p14:cNvContentPartPr/>
                <p14:nvPr/>
              </p14:nvContentPartPr>
              <p14:xfrm>
                <a:off x="3274856" y="5613391"/>
                <a:ext cx="503280" cy="5817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2FDCE75-7DD7-CA06-0178-F65A684B26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856" y="5595751"/>
                  <a:ext cx="5389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71D9752C-3A62-3989-3794-42BCFE5877A1}"/>
                    </a:ext>
                  </a:extLst>
                </p14:cNvPr>
                <p14:cNvContentPartPr/>
                <p14:nvPr/>
              </p14:nvContentPartPr>
              <p14:xfrm>
                <a:off x="3692816" y="5542831"/>
                <a:ext cx="123480" cy="17136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71D9752C-3A62-3989-3794-42BCFE5877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4816" y="5524831"/>
                  <a:ext cx="15912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006456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DFF81-2994-FDBD-F299-90C4A5AC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330" y="2133600"/>
            <a:ext cx="772333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0358939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4360</Words>
  <Application>Microsoft Office PowerPoint</Application>
  <PresentationFormat>如螢幕大小 (4:3)</PresentationFormat>
  <Paragraphs>644</Paragraphs>
  <Slides>165</Slides>
  <Notes>116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165</vt:i4>
      </vt:variant>
    </vt:vector>
  </HeadingPairs>
  <TitlesOfParts>
    <vt:vector size="175" baseType="lpstr">
      <vt:lpstr>Gill Sans</vt:lpstr>
      <vt:lpstr>Helvetica Neue</vt:lpstr>
      <vt:lpstr>Helvetica Neue Light</vt:lpstr>
      <vt:lpstr>微軟正黑體</vt:lpstr>
      <vt:lpstr>新細明體</vt:lpstr>
      <vt:lpstr>Arial</vt:lpstr>
      <vt:lpstr>Calibri</vt:lpstr>
      <vt:lpstr>Century Schoolbook</vt:lpstr>
      <vt:lpstr>古典相簿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Move down a little step by step</vt:lpstr>
      <vt:lpstr>Find a point first  Then find next point</vt:lpstr>
      <vt:lpstr>The Gradient Descent</vt:lpstr>
      <vt:lpstr>PowerPoint 簡報</vt:lpstr>
      <vt:lpstr>Carefully choosing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Chain rule</vt:lpstr>
      <vt:lpstr>Chain rule</vt:lpstr>
      <vt:lpstr>Chain rule</vt:lpstr>
      <vt:lpstr>Chain rule</vt:lpstr>
      <vt:lpstr>Chain rule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2023-07-05T16:15:53Z</dcterms:modified>
</cp:coreProperties>
</file>